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6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58" r:id="rId1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0" autoAdjust="0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14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pPr/>
              <a:t>27.03.2019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05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1863999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Факультет компьютерных наук</a:t>
            </a:r>
            <a:b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Образовательная программа «Прикладная математика и информатика»</a:t>
            </a:r>
            <a:b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Программный проект</a:t>
            </a:r>
            <a:br>
              <a:rPr lang="ru-RU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en-US" sz="28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Change Detection</a:t>
            </a:r>
            <a:endParaRPr lang="en-US" sz="2800" dirty="0">
              <a:solidFill>
                <a:srgbClr val="000066"/>
              </a:solidFill>
              <a:latin typeface="Myriad Pro Semibold"/>
              <a:ea typeface="ＭＳ Ｐゴシック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262340"/>
            <a:ext cx="6400800" cy="1821703"/>
          </a:xfrm>
        </p:spPr>
        <p:txBody>
          <a:bodyPr/>
          <a:lstStyle/>
          <a:p>
            <a:pPr algn="r" eaLnBrk="1" hangingPunct="1"/>
            <a:r>
              <a:rPr lang="ru-RU" sz="1600" dirty="0">
                <a:solidFill>
                  <a:srgbClr val="000066"/>
                </a:solidFill>
                <a:latin typeface="Myriad Pro"/>
                <a:ea typeface="ＭＳ Ｐゴシック"/>
              </a:rPr>
              <a:t>Выполнил студент группы БПМИ-173</a:t>
            </a:r>
            <a:r>
              <a:rPr lang="en-US" sz="1600" dirty="0">
                <a:solidFill>
                  <a:srgbClr val="000066"/>
                </a:solidFill>
                <a:latin typeface="Myriad Pro"/>
                <a:ea typeface="ＭＳ Ｐゴシック"/>
              </a:rPr>
              <a:t> </a:t>
            </a:r>
            <a:endParaRPr lang="ru-RU" sz="1600" dirty="0">
              <a:solidFill>
                <a:srgbClr val="000066"/>
              </a:solidFill>
              <a:latin typeface="Myriad Pro"/>
              <a:ea typeface="ＭＳ Ｐゴシック"/>
            </a:endParaRPr>
          </a:p>
          <a:p>
            <a:pPr algn="r" eaLnBrk="1" hangingPunct="1"/>
            <a:r>
              <a:rPr lang="ru-RU" sz="1600" dirty="0" err="1">
                <a:solidFill>
                  <a:srgbClr val="000066"/>
                </a:solidFill>
                <a:latin typeface="Myriad Pro"/>
                <a:ea typeface="ＭＳ Ｐゴシック"/>
              </a:rPr>
              <a:t>Чарзавакян</a:t>
            </a:r>
            <a:r>
              <a:rPr lang="ru-RU" sz="1600" dirty="0">
                <a:solidFill>
                  <a:srgbClr val="000066"/>
                </a:solidFill>
                <a:latin typeface="Myriad Pro"/>
                <a:ea typeface="ＭＳ Ｐゴシック"/>
              </a:rPr>
              <a:t> Михаил Эдуардович</a:t>
            </a:r>
          </a:p>
          <a:p>
            <a:pPr algn="r" eaLnBrk="1" hangingPunct="1"/>
            <a:r>
              <a:rPr lang="ru-RU" sz="1600" dirty="0">
                <a:solidFill>
                  <a:srgbClr val="000066"/>
                </a:solidFill>
                <a:latin typeface="Myriad Pro"/>
                <a:ea typeface="ＭＳ Ｐゴシック"/>
              </a:rPr>
              <a:t>Научный руководитель: </a:t>
            </a:r>
          </a:p>
          <a:p>
            <a:pPr algn="r" eaLnBrk="1" hangingPunct="1"/>
            <a:r>
              <a:rPr lang="ru-RU" sz="1600" dirty="0" err="1">
                <a:solidFill>
                  <a:srgbClr val="000066"/>
                </a:solidFill>
                <a:latin typeface="Myriad Pro"/>
                <a:ea typeface="ＭＳ Ｐゴシック"/>
              </a:rPr>
              <a:t>Рамон</a:t>
            </a:r>
            <a:r>
              <a:rPr lang="ru-RU" sz="1600" dirty="0">
                <a:solidFill>
                  <a:srgbClr val="000066"/>
                </a:solidFill>
                <a:latin typeface="Myriad Pro"/>
                <a:ea typeface="ＭＳ Ｐゴシック"/>
              </a:rPr>
              <a:t> Антонио Родригес </a:t>
            </a:r>
            <a:r>
              <a:rPr lang="ru-RU" sz="1600" dirty="0" err="1">
                <a:solidFill>
                  <a:srgbClr val="000066"/>
                </a:solidFill>
                <a:latin typeface="Myriad Pro"/>
                <a:ea typeface="ＭＳ Ｐゴシック"/>
              </a:rPr>
              <a:t>Залепинос</a:t>
            </a:r>
            <a:endParaRPr lang="ru-RU" sz="1600" dirty="0">
              <a:solidFill>
                <a:srgbClr val="000066"/>
              </a:solidFill>
              <a:latin typeface="Myriad Pro"/>
              <a:ea typeface="ＭＳ Ｐゴシック"/>
            </a:endParaRP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9" name="Номер слайда 10">
            <a:extLst>
              <a:ext uri="{FF2B5EF4-FFF2-40B4-BE49-F238E27FC236}">
                <a16:creationId xmlns:a16="http://schemas.microsoft.com/office/drawing/2014/main" id="{7FC2F5E1-61D2-4CFA-A85C-C59E06F1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1</a:t>
            </a:fld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ИЗМЕНЕНИЯ В ДОРОГАХ И ДОМАХ</a:t>
            </a:r>
          </a:p>
          <a:p>
            <a:r>
              <a:rPr lang="en-US" sz="2400" b="1" dirty="0">
                <a:solidFill>
                  <a:schemeClr val="bg1"/>
                </a:solidFill>
                <a:latin typeface="Myriad Pro"/>
              </a:rPr>
              <a:t>EDGE DETECTION</a:t>
            </a: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C56DBB-1890-B84B-BD06-93AAB477A86E}"/>
                  </a:ext>
                </a:extLst>
              </p:cNvPr>
              <p:cNvSpPr txBox="1"/>
              <p:nvPr/>
            </p:nvSpPr>
            <p:spPr>
              <a:xfrm>
                <a:off x="665570" y="1622122"/>
                <a:ext cx="7785905" cy="1238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rgbClr val="003F82"/>
                    </a:solidFill>
                    <a:latin typeface="Myriad Pro"/>
                  </a:rPr>
                  <a:t>К каждой сцене применим алгоритм свертки  с матрицей вида: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000" i="1" smtClean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000" i="1" smtClean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2000" b="0" i="1" smtClean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000" b="0" i="1" smtClean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ru-RU" sz="2000" b="0" i="1" smtClean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000" dirty="0">
                  <a:solidFill>
                    <a:srgbClr val="003F82"/>
                  </a:solidFill>
                  <a:latin typeface="Myriad Pro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C56DBB-1890-B84B-BD06-93AAB477A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0" y="1622122"/>
                <a:ext cx="7785905" cy="1238481"/>
              </a:xfrm>
              <a:prstGeom prst="rect">
                <a:avLst/>
              </a:prstGeom>
              <a:blipFill>
                <a:blip r:embed="rId3"/>
                <a:stretch>
                  <a:fillRect l="-489" t="-2041" b="-10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402F25-BEC6-DA42-A8D1-E5B85D800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20" y="2904371"/>
            <a:ext cx="4236310" cy="34056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3D592D-1942-8B46-8DEF-944AC98B3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38" y="2904370"/>
            <a:ext cx="4241501" cy="340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7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ПРИМЕР ИЗМЕНЕНИЙ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32604B-4F80-1B47-AA9E-4464D884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175" y="1481958"/>
            <a:ext cx="5897649" cy="47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64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B3C627-CBE1-5741-96CD-B9BF793F8AEA}"/>
              </a:ext>
            </a:extLst>
          </p:cNvPr>
          <p:cNvSpPr/>
          <p:nvPr/>
        </p:nvSpPr>
        <p:spPr>
          <a:xfrm>
            <a:off x="814550" y="1636674"/>
            <a:ext cx="7161049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3F82"/>
                </a:solidFill>
                <a:latin typeface="Myriad Pro"/>
              </a:rPr>
              <a:t>Язык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3F82"/>
              </a:solidFill>
              <a:latin typeface="Myriad Pro"/>
            </a:endParaRPr>
          </a:p>
          <a:p>
            <a:r>
              <a:rPr lang="ru-RU" sz="2400" dirty="0">
                <a:solidFill>
                  <a:srgbClr val="003F82"/>
                </a:solidFill>
                <a:latin typeface="Myriad Pro"/>
              </a:rPr>
              <a:t>Среда разработки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3F82"/>
                </a:solidFill>
                <a:latin typeface="Myriad Pro"/>
              </a:rPr>
              <a:t>Jupyter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 Notebook</a:t>
            </a:r>
          </a:p>
          <a:p>
            <a:endParaRPr lang="ru-RU" sz="2400" dirty="0">
              <a:solidFill>
                <a:srgbClr val="003F82"/>
              </a:solidFill>
              <a:latin typeface="Myriad Pro"/>
            </a:endParaRPr>
          </a:p>
          <a:p>
            <a:r>
              <a:rPr lang="ru-RU" sz="2400" dirty="0">
                <a:solidFill>
                  <a:srgbClr val="003F82"/>
                </a:solidFill>
                <a:latin typeface="Myriad Pro"/>
              </a:rPr>
              <a:t>Библиотеки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3F82"/>
                </a:solidFill>
                <a:latin typeface="Myriad Pro"/>
              </a:rPr>
              <a:t>rasterio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 – </a:t>
            </a:r>
            <a:r>
              <a:rPr lang="ru-RU" dirty="0">
                <a:solidFill>
                  <a:srgbClr val="003F82"/>
                </a:solidFill>
                <a:latin typeface="Myriad Pro"/>
              </a:rPr>
              <a:t>библиотека для работы с растровыми изображениями в форматах 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TIF </a:t>
            </a:r>
            <a:r>
              <a:rPr lang="ru-RU" dirty="0">
                <a:solidFill>
                  <a:srgbClr val="003F82"/>
                </a:solidFill>
                <a:latin typeface="Myriad Pro"/>
              </a:rPr>
              <a:t>и 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JP2000</a:t>
            </a:r>
            <a:r>
              <a:rPr lang="ru-RU" dirty="0">
                <a:solidFill>
                  <a:srgbClr val="003F82"/>
                </a:solidFill>
                <a:latin typeface="Myriad Pro"/>
              </a:rPr>
              <a:t> </a:t>
            </a:r>
            <a:endParaRPr lang="en-US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3F82"/>
                </a:solidFill>
                <a:latin typeface="Myriad Pro"/>
              </a:rPr>
              <a:t>numpy</a:t>
            </a:r>
            <a:r>
              <a:rPr lang="ru-RU" b="1" dirty="0">
                <a:solidFill>
                  <a:srgbClr val="003F82"/>
                </a:solidFill>
                <a:latin typeface="Myriad Pro"/>
              </a:rPr>
              <a:t> 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– </a:t>
            </a:r>
            <a:r>
              <a:rPr lang="ru-RU" dirty="0">
                <a:solidFill>
                  <a:srgbClr val="003F82"/>
                </a:solidFill>
                <a:latin typeface="Myriad Pro"/>
              </a:rPr>
              <a:t>библиотека для обработки матриц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3F82"/>
                </a:solidFill>
                <a:latin typeface="Myriad Pro"/>
              </a:rPr>
              <a:t>matplotlib</a:t>
            </a:r>
            <a:r>
              <a:rPr lang="ru-RU" b="1" dirty="0">
                <a:solidFill>
                  <a:srgbClr val="003F82"/>
                </a:solidFill>
                <a:latin typeface="Myriad Pro"/>
              </a:rPr>
              <a:t> 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– </a:t>
            </a:r>
            <a:r>
              <a:rPr lang="ru-RU" dirty="0">
                <a:solidFill>
                  <a:srgbClr val="003F82"/>
                </a:solidFill>
                <a:latin typeface="Myriad Pro"/>
              </a:rPr>
              <a:t>библиотека для визуализации данных </a:t>
            </a:r>
            <a:endParaRPr lang="ru-RU" b="1" dirty="0">
              <a:solidFill>
                <a:srgbClr val="003F8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16031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РАЛИЗОВАННЫЕ ФУНКЦИИ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B3C627-CBE1-5741-96CD-B9BF793F8AEA}"/>
              </a:ext>
            </a:extLst>
          </p:cNvPr>
          <p:cNvSpPr/>
          <p:nvPr/>
        </p:nvSpPr>
        <p:spPr>
          <a:xfrm>
            <a:off x="814550" y="1636674"/>
            <a:ext cx="81075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/>
              </a:rPr>
              <a:t>def normalize(array)</a:t>
            </a:r>
            <a:r>
              <a:rPr lang="ru-RU" dirty="0">
                <a:solidFill>
                  <a:srgbClr val="003F82"/>
                </a:solidFill>
                <a:latin typeface="Myriad Pr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" dirty="0" err="1">
                <a:solidFill>
                  <a:srgbClr val="003F82"/>
                </a:solidFill>
                <a:latin typeface="Myriad Pro"/>
              </a:rPr>
              <a:t>def</a:t>
            </a:r>
            <a:r>
              <a:rPr lang="pt" dirty="0">
                <a:solidFill>
                  <a:srgbClr val="003F82"/>
                </a:solidFill>
                <a:latin typeface="Myriad Pro"/>
              </a:rPr>
              <a:t> </a:t>
            </a:r>
            <a:r>
              <a:rPr lang="pt" dirty="0" err="1">
                <a:solidFill>
                  <a:srgbClr val="003F82"/>
                </a:solidFill>
                <a:latin typeface="Myriad Pro"/>
              </a:rPr>
              <a:t>printRGB</a:t>
            </a:r>
            <a:r>
              <a:rPr lang="pt" dirty="0">
                <a:solidFill>
                  <a:srgbClr val="003F82"/>
                </a:solidFill>
                <a:latin typeface="Myriad Pro"/>
              </a:rPr>
              <a:t>(</a:t>
            </a:r>
            <a:r>
              <a:rPr lang="pt" dirty="0" err="1">
                <a:solidFill>
                  <a:srgbClr val="003F82"/>
                </a:solidFill>
                <a:latin typeface="Myriad Pro"/>
              </a:rPr>
              <a:t>r</a:t>
            </a:r>
            <a:r>
              <a:rPr lang="pt" dirty="0">
                <a:solidFill>
                  <a:srgbClr val="003F82"/>
                </a:solidFill>
                <a:latin typeface="Myriad Pro"/>
              </a:rPr>
              <a:t>, </a:t>
            </a:r>
            <a:r>
              <a:rPr lang="pt" dirty="0" err="1">
                <a:solidFill>
                  <a:srgbClr val="003F82"/>
                </a:solidFill>
                <a:latin typeface="Myriad Pro"/>
              </a:rPr>
              <a:t>g</a:t>
            </a:r>
            <a:r>
              <a:rPr lang="pt" dirty="0">
                <a:solidFill>
                  <a:srgbClr val="003F82"/>
                </a:solidFill>
                <a:latin typeface="Myriad Pro"/>
              </a:rPr>
              <a:t>, </a:t>
            </a:r>
            <a:r>
              <a:rPr lang="pt" dirty="0" err="1">
                <a:solidFill>
                  <a:srgbClr val="003F82"/>
                </a:solidFill>
                <a:latin typeface="Myriad Pro"/>
              </a:rPr>
              <a:t>b</a:t>
            </a:r>
            <a:r>
              <a:rPr lang="pt" dirty="0">
                <a:solidFill>
                  <a:srgbClr val="003F82"/>
                </a:solidFill>
                <a:latin typeface="Myriad Pro"/>
              </a:rPr>
              <a:t>)</a:t>
            </a: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/>
              </a:rPr>
              <a:t>def </a:t>
            </a:r>
            <a:r>
              <a:rPr lang="en-US" dirty="0" err="1">
                <a:solidFill>
                  <a:srgbClr val="003F82"/>
                </a:solidFill>
                <a:latin typeface="Myriad Pro"/>
              </a:rPr>
              <a:t>radNorm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(array, band)</a:t>
            </a: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/>
              </a:rPr>
              <a:t>def </a:t>
            </a:r>
            <a:r>
              <a:rPr lang="en-US" dirty="0" err="1">
                <a:solidFill>
                  <a:srgbClr val="003F82"/>
                </a:solidFill>
                <a:latin typeface="Myriad Pro"/>
              </a:rPr>
              <a:t>readBands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(</a:t>
            </a:r>
            <a:r>
              <a:rPr lang="en-US" dirty="0" err="1">
                <a:solidFill>
                  <a:srgbClr val="003F82"/>
                </a:solidFill>
                <a:latin typeface="Myriad Pro"/>
              </a:rPr>
              <a:t>pathToDir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)</a:t>
            </a: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/>
              </a:rPr>
              <a:t>def NDVI(bands)</a:t>
            </a: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/>
              </a:rPr>
              <a:t>def BI(bands)</a:t>
            </a: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/>
              </a:rPr>
              <a:t>def </a:t>
            </a:r>
            <a:r>
              <a:rPr lang="en-US" dirty="0" err="1">
                <a:solidFill>
                  <a:srgbClr val="003F82"/>
                </a:solidFill>
                <a:latin typeface="Myriad Pro"/>
              </a:rPr>
              <a:t>changeDetectionWithNdviAndBi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(</a:t>
            </a:r>
            <a:r>
              <a:rPr lang="en-US" dirty="0" err="1">
                <a:solidFill>
                  <a:srgbClr val="003F82"/>
                </a:solidFill>
                <a:latin typeface="Myriad Pro"/>
              </a:rPr>
              <a:t>pathToFirstDir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, </a:t>
            </a:r>
            <a:r>
              <a:rPr lang="en-US" dirty="0" err="1">
                <a:solidFill>
                  <a:srgbClr val="003F82"/>
                </a:solidFill>
                <a:latin typeface="Myriad Pro"/>
              </a:rPr>
              <a:t>pathToSecondDir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)</a:t>
            </a: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/>
              </a:rPr>
              <a:t>def </a:t>
            </a:r>
            <a:r>
              <a:rPr lang="en-US" dirty="0" err="1">
                <a:solidFill>
                  <a:srgbClr val="003F82"/>
                </a:solidFill>
                <a:latin typeface="Myriad Pro"/>
              </a:rPr>
              <a:t>edgeDetection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(bands)</a:t>
            </a: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/>
              </a:rPr>
              <a:t>def </a:t>
            </a:r>
            <a:r>
              <a:rPr lang="en-US" dirty="0" err="1">
                <a:solidFill>
                  <a:srgbClr val="003F82"/>
                </a:solidFill>
                <a:latin typeface="Myriad Pro"/>
              </a:rPr>
              <a:t>changeDtectionWithEdgeDetection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(</a:t>
            </a:r>
            <a:r>
              <a:rPr lang="en-US" dirty="0" err="1">
                <a:solidFill>
                  <a:srgbClr val="003F82"/>
                </a:solidFill>
                <a:latin typeface="Myriad Pro"/>
              </a:rPr>
              <a:t>pathToFirstDir,pathToSecondDir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)</a:t>
            </a:r>
            <a:endParaRPr lang="ru-RU" dirty="0">
              <a:solidFill>
                <a:srgbClr val="003F82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056811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 err="1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Чарзавакян</a:t>
            </a:r>
            <a:r>
              <a:rPr lang="ru-RU" sz="1200" dirty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 Михаил Эдуардович,</a:t>
            </a:r>
            <a:endParaRPr lang="en-US" sz="1200" dirty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-US" sz="1200" dirty="0" err="1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mecharzavakyan@edu.hse.ru</a:t>
            </a:r>
            <a:endParaRPr lang="en-US" sz="1200" dirty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en-US" sz="1200" dirty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ru-RU" sz="1200" dirty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Москва - 2019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ПОСТАНОВКА ЗАДАЧИ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919" y="1479549"/>
            <a:ext cx="8182162" cy="138499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3F82"/>
                </a:solidFill>
                <a:latin typeface="Myriad Pro"/>
                <a:ea typeface="ＭＳ Ｐゴシック"/>
              </a:rPr>
              <a:t>Выполнить подготовку данных.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3F82"/>
                </a:solidFill>
                <a:latin typeface="Myriad Pro"/>
                <a:ea typeface="ＭＳ Ｐゴシック"/>
              </a:rPr>
              <a:t>Реализовать алгоритм обнаружения изменений.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rgbClr val="003F82"/>
                </a:solidFill>
                <a:latin typeface="Myriad Pro"/>
                <a:ea typeface="ＭＳ Ｐゴシック"/>
              </a:rPr>
              <a:t>Визуализировать полученные изменения.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ВХОДНЫЕ ДАННЫЕ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480919" y="1479549"/>
            <a:ext cx="8182162" cy="193899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Myriad Pro"/>
                <a:ea typeface="ＭＳ Ｐゴシック"/>
              </a:rPr>
              <a:t>Входными данными служат сцены в формате </a:t>
            </a:r>
            <a:r>
              <a:rPr lang="en-US" sz="2400" dirty="0" err="1">
                <a:solidFill>
                  <a:srgbClr val="003F82"/>
                </a:solidFill>
                <a:latin typeface="Myriad Pro"/>
                <a:ea typeface="ＭＳ Ｐゴシック"/>
              </a:rPr>
              <a:t>GeoTiff</a:t>
            </a:r>
            <a:r>
              <a:rPr lang="en-US" sz="2400" dirty="0">
                <a:solidFill>
                  <a:srgbClr val="003F82"/>
                </a:solidFill>
                <a:latin typeface="Myriad Pro"/>
                <a:ea typeface="ＭＳ Ｐゴシック"/>
              </a:rPr>
              <a:t> </a:t>
            </a:r>
            <a:r>
              <a:rPr lang="ru-RU" sz="2400" dirty="0">
                <a:solidFill>
                  <a:srgbClr val="003F82"/>
                </a:solidFill>
                <a:latin typeface="Myriad Pro"/>
                <a:ea typeface="ＭＳ Ｐゴシック"/>
              </a:rPr>
              <a:t>или </a:t>
            </a:r>
            <a:r>
              <a:rPr lang="en-US" sz="2400" dirty="0">
                <a:solidFill>
                  <a:srgbClr val="003F82"/>
                </a:solidFill>
                <a:latin typeface="Myriad Pro"/>
                <a:ea typeface="ＭＳ Ｐゴシック"/>
              </a:rPr>
              <a:t>Jpeg2000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3F82"/>
                </a:solidFill>
                <a:latin typeface="Myriad Pro"/>
                <a:ea typeface="ＭＳ Ｐゴシック"/>
              </a:rPr>
              <a:t>Данные получены со спутников дистанционного зондирования </a:t>
            </a:r>
            <a:r>
              <a:rPr lang="en-US" sz="2400" dirty="0">
                <a:solidFill>
                  <a:srgbClr val="003F82"/>
                </a:solidFill>
                <a:latin typeface="Myriad Pro"/>
                <a:ea typeface="ＭＳ Ｐゴシック"/>
              </a:rPr>
              <a:t>Sentinel-2 </a:t>
            </a:r>
            <a:r>
              <a:rPr lang="ru-RU" sz="2400" dirty="0">
                <a:solidFill>
                  <a:srgbClr val="003F82"/>
                </a:solidFill>
                <a:latin typeface="Myriad Pro"/>
                <a:ea typeface="ＭＳ Ｐゴシック"/>
              </a:rPr>
              <a:t>и </a:t>
            </a:r>
            <a:r>
              <a:rPr lang="en-US" sz="2400" dirty="0">
                <a:solidFill>
                  <a:srgbClr val="003F82"/>
                </a:solidFill>
                <a:latin typeface="Myriad Pro"/>
                <a:ea typeface="ＭＳ Ｐゴシック"/>
              </a:rPr>
              <a:t>Landsat-8.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003F82"/>
              </a:solidFill>
              <a:latin typeface="Myriad Pro"/>
              <a:ea typeface="ＭＳ Ｐゴシック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1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ВХОДНЫЕ ДАННЫЕ</a:t>
            </a:r>
            <a:r>
              <a:rPr lang="en-US" sz="2400" b="1" dirty="0">
                <a:solidFill>
                  <a:schemeClr val="bg1"/>
                </a:solidFill>
                <a:latin typeface="Myriad Pro"/>
              </a:rPr>
              <a:t> </a:t>
            </a:r>
            <a:r>
              <a:rPr lang="ru-RU" sz="2400" b="1" dirty="0">
                <a:solidFill>
                  <a:schemeClr val="bg1"/>
                </a:solidFill>
                <a:latin typeface="Myriad Pro"/>
              </a:rPr>
              <a:t>НА ПРИМЕРЕ </a:t>
            </a:r>
            <a:r>
              <a:rPr lang="en-US" sz="2400" b="1" dirty="0">
                <a:solidFill>
                  <a:schemeClr val="bg1"/>
                </a:solidFill>
                <a:latin typeface="Myriad Pro"/>
              </a:rPr>
              <a:t>LANDAST-8</a:t>
            </a: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9E401-7DB9-4D46-92BF-6829A3D4C8A2}"/>
              </a:ext>
            </a:extLst>
          </p:cNvPr>
          <p:cNvSpPr txBox="1"/>
          <p:nvPr/>
        </p:nvSpPr>
        <p:spPr>
          <a:xfrm>
            <a:off x="462455" y="1429407"/>
            <a:ext cx="8224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F82"/>
                </a:solidFill>
                <a:latin typeface="Myriad Pro"/>
              </a:rPr>
              <a:t>Landsat-8 </a:t>
            </a:r>
            <a:r>
              <a:rPr lang="ru-RU" dirty="0">
                <a:solidFill>
                  <a:srgbClr val="003F82"/>
                </a:solidFill>
                <a:latin typeface="Myriad Pro"/>
              </a:rPr>
              <a:t>получает изображения в видимом диапазоне волн, в ближнем ИК и в дальнем ИКБ, с разрежением снимков от 15 до 100 метров на точку. Производится съемка суши и полярных регионов. В сутки снимается порядка 400 сцен. </a:t>
            </a:r>
            <a:endParaRPr lang="en-US" dirty="0">
              <a:solidFill>
                <a:srgbClr val="003F82"/>
              </a:solidFill>
              <a:latin typeface="Myriad Pr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CB8D06-833F-2D4E-8069-857D269D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9736"/>
            <a:ext cx="9144000" cy="32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6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ПОДГОТОВКА ДАННЫХ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9E401-7DB9-4D46-92BF-6829A3D4C8A2}"/>
              </a:ext>
            </a:extLst>
          </p:cNvPr>
          <p:cNvSpPr txBox="1"/>
          <p:nvPr/>
        </p:nvSpPr>
        <p:spPr>
          <a:xfrm>
            <a:off x="462455" y="1408386"/>
            <a:ext cx="8224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Myriad Pro"/>
              </a:rPr>
              <a:t>Для реализации алгоритмов был выбран город Доха, Катар.</a:t>
            </a:r>
            <a:endParaRPr lang="en-US" sz="2000" dirty="0">
              <a:solidFill>
                <a:srgbClr val="003F82"/>
              </a:solidFill>
              <a:latin typeface="Myriad Pr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Myriad Pro"/>
              </a:rPr>
              <a:t>Сцены 2013 и 2019 годов, выполненные спутником </a:t>
            </a:r>
            <a:r>
              <a:rPr lang="en-US" sz="2000" dirty="0">
                <a:solidFill>
                  <a:srgbClr val="003F82"/>
                </a:solidFill>
                <a:latin typeface="Myriad Pro"/>
              </a:rPr>
              <a:t>Landsat-8.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Myriad Pro"/>
              </a:rPr>
              <a:t>Сцены обрезаны для большей наглядности и быстроты выполнения алгоритмов. </a:t>
            </a:r>
            <a:endParaRPr lang="en-US" sz="2000" dirty="0">
              <a:solidFill>
                <a:srgbClr val="003F82"/>
              </a:solidFill>
              <a:latin typeface="Myriad Pro"/>
            </a:endParaRPr>
          </a:p>
          <a:p>
            <a:r>
              <a:rPr lang="ru-RU" sz="2000" dirty="0">
                <a:solidFill>
                  <a:srgbClr val="003F82"/>
                </a:solidFill>
                <a:latin typeface="Myriad Pro"/>
              </a:rPr>
              <a:t> </a:t>
            </a:r>
            <a:endParaRPr lang="en-US" sz="2000" dirty="0">
              <a:solidFill>
                <a:srgbClr val="003F82"/>
              </a:solidFill>
              <a:latin typeface="Myriad Pr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7FFDCD-779A-C640-AB3F-78092DDB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2904682"/>
            <a:ext cx="3508083" cy="28167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AC8A5-F658-E24E-8E35-4D09F8262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180" y="2896285"/>
            <a:ext cx="3512377" cy="28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2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ПОДГОТОВКА ДАННЫХ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9E401-7DB9-4D46-92BF-6829A3D4C8A2}"/>
              </a:ext>
            </a:extLst>
          </p:cNvPr>
          <p:cNvSpPr txBox="1"/>
          <p:nvPr/>
        </p:nvSpPr>
        <p:spPr>
          <a:xfrm>
            <a:off x="462455" y="1408386"/>
            <a:ext cx="8224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Myriad Pro"/>
              </a:rPr>
              <a:t>Для реализации алгоритмов был выбран город Доха, Катар.</a:t>
            </a:r>
            <a:endParaRPr lang="en-US" sz="2000" dirty="0">
              <a:solidFill>
                <a:srgbClr val="003F82"/>
              </a:solidFill>
              <a:latin typeface="Myriad Pr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Myriad Pro"/>
              </a:rPr>
              <a:t>Сцены 2013 и 2019 годов, выполненные спутником </a:t>
            </a:r>
            <a:r>
              <a:rPr lang="en-US" sz="2000" dirty="0">
                <a:solidFill>
                  <a:srgbClr val="003F82"/>
                </a:solidFill>
                <a:latin typeface="Myriad Pro"/>
              </a:rPr>
              <a:t>Landsat-8.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3F82"/>
                </a:solidFill>
                <a:latin typeface="Myriad Pro"/>
              </a:rPr>
              <a:t>Сцены обрезаны для большей наглядности и быстроты выполнения алгоритмов. </a:t>
            </a:r>
            <a:endParaRPr lang="en-US" sz="2000" dirty="0">
              <a:solidFill>
                <a:srgbClr val="003F82"/>
              </a:solidFill>
              <a:latin typeface="Myriad Pro"/>
            </a:endParaRPr>
          </a:p>
          <a:p>
            <a:r>
              <a:rPr lang="ru-RU" sz="2000" dirty="0">
                <a:solidFill>
                  <a:srgbClr val="003F82"/>
                </a:solidFill>
                <a:latin typeface="Myriad Pro"/>
              </a:rPr>
              <a:t> </a:t>
            </a:r>
            <a:endParaRPr lang="en-US" sz="2000" dirty="0">
              <a:solidFill>
                <a:srgbClr val="003F82"/>
              </a:solidFill>
              <a:latin typeface="Myriad Pr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7FFDCD-779A-C640-AB3F-78092DDB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2904682"/>
            <a:ext cx="3508083" cy="28167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6AC8A5-F658-E24E-8E35-4D09F8262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180" y="2896285"/>
            <a:ext cx="3512377" cy="28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АЛГОРИТМ ОБНАРУЖЕНИЯ ИЗМЕНЕНИЙ ПРИ ПОМОЩИ </a:t>
            </a:r>
            <a:r>
              <a:rPr lang="en-US" sz="2400" b="1" dirty="0">
                <a:solidFill>
                  <a:schemeClr val="bg1"/>
                </a:solidFill>
                <a:latin typeface="Myriad Pro"/>
              </a:rPr>
              <a:t>NDVI,</a:t>
            </a:r>
            <a:r>
              <a:rPr lang="ru-RU" sz="2400" b="1" dirty="0">
                <a:solidFill>
                  <a:schemeClr val="bg1"/>
                </a:solidFill>
                <a:latin typeface="Myriad Pro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Myriad Pro"/>
              </a:rPr>
              <a:t>BI </a:t>
            </a:r>
            <a:r>
              <a:rPr lang="ru-RU" sz="2400" b="1" dirty="0">
                <a:solidFill>
                  <a:schemeClr val="bg1"/>
                </a:solidFill>
                <a:latin typeface="Myriad Pro"/>
              </a:rPr>
              <a:t>и </a:t>
            </a:r>
            <a:r>
              <a:rPr lang="en-US" sz="2400" b="1" dirty="0">
                <a:solidFill>
                  <a:schemeClr val="bg1"/>
                </a:solidFill>
                <a:latin typeface="Myriad Pro"/>
              </a:rPr>
              <a:t>Change Vector Analysis </a:t>
            </a: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A256C98-51DA-FC45-A39A-C1EB3C16975B}"/>
                  </a:ext>
                </a:extLst>
              </p:cNvPr>
              <p:cNvSpPr/>
              <p:nvPr/>
            </p:nvSpPr>
            <p:spPr>
              <a:xfrm>
                <a:off x="682532" y="1471997"/>
                <a:ext cx="7432862" cy="2457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3F82"/>
                    </a:solidFill>
                    <a:latin typeface="Myriad Pro"/>
                  </a:rPr>
                  <a:t>NDVI– </a:t>
                </a:r>
                <a:r>
                  <a:rPr lang="ru-RU" dirty="0">
                    <a:solidFill>
                      <a:srgbClr val="003F82"/>
                    </a:solidFill>
                    <a:latin typeface="Myriad Pro"/>
                  </a:rPr>
                  <a:t>нормализированный относительный индекс растительности – показатель количества </a:t>
                </a:r>
                <a:r>
                  <a:rPr lang="ru-RU" dirty="0" err="1">
                    <a:solidFill>
                      <a:srgbClr val="003F82"/>
                    </a:solidFill>
                    <a:latin typeface="Myriad Pro"/>
                  </a:rPr>
                  <a:t>фотосинтетически</a:t>
                </a:r>
                <a:r>
                  <a:rPr lang="ru-RU" dirty="0">
                    <a:solidFill>
                      <a:srgbClr val="003F82"/>
                    </a:solidFill>
                    <a:latin typeface="Myriad Pro"/>
                  </a:rPr>
                  <a:t> активной биомассы.</a:t>
                </a:r>
                <a:r>
                  <a:rPr lang="en-US" dirty="0">
                    <a:solidFill>
                      <a:srgbClr val="003F82"/>
                    </a:solidFill>
                    <a:latin typeface="Myriad Pro"/>
                  </a:rPr>
                  <a:t> </a:t>
                </a:r>
                <a:r>
                  <a:rPr lang="ru-RU" dirty="0">
                    <a:solidFill>
                      <a:srgbClr val="003F82"/>
                    </a:solidFill>
                    <a:latin typeface="Myriad Pro"/>
                  </a:rPr>
                  <a:t>Вычисленный по формуле</a:t>
                </a:r>
              </a:p>
              <a:p>
                <a:r>
                  <a:rPr lang="ru-RU" dirty="0">
                    <a:solidFill>
                      <a:srgbClr val="003F82"/>
                    </a:solidFill>
                    <a:latin typeface="Myriad Pro"/>
                  </a:rPr>
                  <a:t>						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3F82"/>
                        </a:solidFill>
                        <a:latin typeface="Cambria Math" panose="02040503050406030204" pitchFamily="18" charset="0"/>
                      </a:rPr>
                      <m:t>𝑁𝐷𝑉𝐼</m:t>
                    </m:r>
                    <m:r>
                      <a:rPr lang="en-US" b="0" i="1" smtClean="0">
                        <a:solidFill>
                          <a:srgbClr val="003F8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𝑁𝐼𝑅</m:t>
                        </m:r>
                        <m:r>
                          <a:rPr lang="en-US" b="0" i="1" smtClean="0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𝑅𝐸𝐷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𝑁𝐼𝑅</m:t>
                        </m:r>
                        <m:r>
                          <a:rPr lang="en-US" b="0" i="1" smtClean="0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𝑅𝐸𝐷</m:t>
                        </m:r>
                      </m:den>
                    </m:f>
                  </m:oMath>
                </a14:m>
                <a:endParaRPr lang="ru-RU" dirty="0">
                  <a:solidFill>
                    <a:srgbClr val="003F82"/>
                  </a:solidFill>
                  <a:latin typeface="Myriad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3F82"/>
                    </a:solidFill>
                    <a:latin typeface="Myriad Pro"/>
                  </a:rPr>
                  <a:t>BI – </a:t>
                </a:r>
                <a:r>
                  <a:rPr lang="ru-RU" dirty="0">
                    <a:solidFill>
                      <a:srgbClr val="003F82"/>
                    </a:solidFill>
                    <a:latin typeface="Myriad Pro"/>
                  </a:rPr>
                  <a:t>индекс позволяющий идентифицировать голую почву и агрокультурные земли.  Вычисляется по формуле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</a:rPr>
                        <m:t>𝐵𝐼</m:t>
                      </m:r>
                      <m:r>
                        <a:rPr lang="en-US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𝑅𝐸𝐷</m:t>
                              </m:r>
                              <m:r>
                                <a:rPr lang="en-US" b="0" i="1" smtClean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b="0" i="1" smtClean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𝐵𝐿𝑈𝐸</m:t>
                          </m:r>
                          <m:r>
                            <a:rPr lang="en-US" b="0" i="1" smtClean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𝑅𝐸𝐷</m:t>
                              </m:r>
                              <m:r>
                                <a:rPr lang="en-US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𝑆𝑊𝐼𝑅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𝐵𝐿𝑈𝐸</m:t>
                          </m:r>
                          <m:r>
                            <a:rPr lang="en-US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dirty="0">
                  <a:solidFill>
                    <a:srgbClr val="003F82"/>
                  </a:solidFill>
                  <a:latin typeface="Myriad Pro"/>
                </a:endParaRPr>
              </a:p>
            </p:txBody>
          </p:sp>
        </mc:Choice>
        <mc:Fallback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BA256C98-51DA-FC45-A39A-C1EB3C1697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32" y="1471997"/>
                <a:ext cx="7432862" cy="2457276"/>
              </a:xfrm>
              <a:prstGeom prst="rect">
                <a:avLst/>
              </a:prstGeom>
              <a:blipFill>
                <a:blip r:embed="rId3"/>
                <a:stretch>
                  <a:fillRect l="-512" t="-1031" b="-15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02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dirty="0">
                <a:solidFill>
                  <a:schemeClr val="bg1"/>
                </a:solidFill>
                <a:latin typeface="Myriad Pro"/>
              </a:rPr>
              <a:t>Change Vector Analysis </a:t>
            </a: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68301B0-C1A2-2441-A73A-6B87B996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841329"/>
            <a:ext cx="4127500" cy="30861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1F390E-0C6C-704F-BD18-F6E34756A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187" y="1763985"/>
            <a:ext cx="396331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6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ПРИМЕР РАБОТЫ АЛГОРИТМА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  <a:latin typeface="Myriad Pro"/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EBDDC-5984-2545-BCB0-6FEEEE25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40" y="1792698"/>
            <a:ext cx="4968633" cy="3983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56DBB-1890-B84B-BD06-93AAB477A86E}"/>
              </a:ext>
            </a:extLst>
          </p:cNvPr>
          <p:cNvSpPr txBox="1"/>
          <p:nvPr/>
        </p:nvSpPr>
        <p:spPr>
          <a:xfrm>
            <a:off x="5276773" y="1792698"/>
            <a:ext cx="3972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/>
              </a:rPr>
              <a:t>Зеленый – появление новой растительности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/>
              </a:rPr>
              <a:t>Красный – исчезновение растительности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/>
              </a:rPr>
              <a:t>Синий – появление новой почвы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/>
              </a:rPr>
              <a:t>Черный – появление воды</a:t>
            </a:r>
          </a:p>
        </p:txBody>
      </p:sp>
    </p:spTree>
    <p:extLst>
      <p:ext uri="{BB962C8B-B14F-4D97-AF65-F5344CB8AC3E}">
        <p14:creationId xmlns:p14="http://schemas.microsoft.com/office/powerpoint/2010/main" val="205302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469</Words>
  <Application>Microsoft Macintosh PowerPoint</Application>
  <PresentationFormat>Экран (4:3)</PresentationFormat>
  <Paragraphs>108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Myriad Pro</vt:lpstr>
      <vt:lpstr>Myriad Pro Semibold</vt:lpstr>
      <vt:lpstr>Office Theme</vt:lpstr>
      <vt:lpstr>Факультет компьютерных наук Образовательная программа «Прикладная математика и информатика» Программный проект Change Detection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2017</dc:title>
  <dc:creator>Центр практик и проектной работы</dc:creator>
  <cp:keywords>Структура презентации к защите проектов ПМИ 2019</cp:keywords>
  <cp:lastModifiedBy>Microsoft Office User</cp:lastModifiedBy>
  <cp:revision>218</cp:revision>
  <dcterms:created xsi:type="dcterms:W3CDTF">2010-09-30T06:45:29Z</dcterms:created>
  <dcterms:modified xsi:type="dcterms:W3CDTF">2019-03-27T12:03:35Z</dcterms:modified>
</cp:coreProperties>
</file>